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84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5" r:id="rId12"/>
    <p:sldId id="278" r:id="rId13"/>
    <p:sldId id="266" r:id="rId14"/>
    <p:sldId id="282" r:id="rId15"/>
    <p:sldId id="267" r:id="rId16"/>
    <p:sldId id="279" r:id="rId17"/>
    <p:sldId id="268" r:id="rId18"/>
    <p:sldId id="269" r:id="rId19"/>
    <p:sldId id="280" r:id="rId20"/>
    <p:sldId id="270" r:id="rId21"/>
    <p:sldId id="271" r:id="rId22"/>
    <p:sldId id="272" r:id="rId23"/>
    <p:sldId id="277" r:id="rId24"/>
    <p:sldId id="281" r:id="rId25"/>
    <p:sldId id="273" r:id="rId26"/>
    <p:sldId id="274" r:id="rId27"/>
    <p:sldId id="275" r:id="rId28"/>
    <p:sldId id="276" r:id="rId29"/>
    <p:sldId id="283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5239D2C-0B20-49A9-8CB8-80C53162FD8C}"/>
              </a:ext>
            </a:extLst>
          </p:cNvPr>
          <p:cNvSpPr txBox="1"/>
          <p:nvPr/>
        </p:nvSpPr>
        <p:spPr>
          <a:xfrm>
            <a:off x="3263705" y="728955"/>
            <a:ext cx="3854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Os Lusíadas</a:t>
            </a:r>
          </a:p>
          <a:p>
            <a:pPr algn="ctr"/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1572</a:t>
            </a:r>
          </a:p>
        </p:txBody>
      </p:sp>
      <p:pic>
        <p:nvPicPr>
          <p:cNvPr id="12" name="Imagem 11" descr="Uma imagem contendo navio, água, velho, pintura&#10;&#10;Descrição gerada automaticamente">
            <a:extLst>
              <a:ext uri="{FF2B5EF4-FFF2-40B4-BE49-F238E27FC236}">
                <a16:creationId xmlns:a16="http://schemas.microsoft.com/office/drawing/2014/main" id="{EE35E850-FA09-49E0-9838-A7A4D58EF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908" y="2695698"/>
            <a:ext cx="8342142" cy="2786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8178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14"/>
    </mc:Choice>
    <mc:Fallback xmlns="">
      <p:transition spd="slow" advTm="1532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Mapa&#10;&#10;Descrição gerada automaticamente">
            <a:extLst>
              <a:ext uri="{FF2B5EF4-FFF2-40B4-BE49-F238E27FC236}">
                <a16:creationId xmlns:a16="http://schemas.microsoft.com/office/drawing/2014/main" id="{46B50AE6-2637-4D8E-89ED-A2E46D221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318" y="706888"/>
            <a:ext cx="7926227" cy="5342219"/>
          </a:xfrm>
        </p:spPr>
      </p:pic>
    </p:spTree>
    <p:extLst>
      <p:ext uri="{BB962C8B-B14F-4D97-AF65-F5344CB8AC3E}">
        <p14:creationId xmlns:p14="http://schemas.microsoft.com/office/powerpoint/2010/main" val="360513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95"/>
    </mc:Choice>
    <mc:Fallback xmlns="">
      <p:transition spd="slow" advTm="3099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3"/>
          <p:cNvSpPr>
            <a:spLocks noGrp="1"/>
          </p:cNvSpPr>
          <p:nvPr>
            <p:ph type="title"/>
          </p:nvPr>
        </p:nvSpPr>
        <p:spPr>
          <a:xfrm>
            <a:off x="461796" y="609600"/>
            <a:ext cx="2016224" cy="644525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2800" dirty="0">
                <a:solidFill>
                  <a:schemeClr val="accent2">
                    <a:lumMod val="75000"/>
                  </a:schemeClr>
                </a:solidFill>
              </a:rPr>
              <a:t>A Partida</a:t>
            </a:r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r="14178"/>
          <a:stretch>
            <a:fillRect/>
          </a:stretch>
        </p:blipFill>
        <p:spPr>
          <a:xfrm>
            <a:off x="3261508" y="782166"/>
            <a:ext cx="5383484" cy="5009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461796" y="1429639"/>
            <a:ext cx="2010817" cy="1368152"/>
          </a:xfrm>
        </p:spPr>
        <p:txBody>
          <a:bodyPr rtlCol="0">
            <a:noAutofit/>
          </a:bodyPr>
          <a:lstStyle/>
          <a:p>
            <a:pPr algn="ctr"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Torre de Belém, em Lisboa; daí saíram as naus para a viagem de </a:t>
            </a:r>
          </a:p>
          <a:p>
            <a:pPr algn="ctr"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Vasco da Gama. </a:t>
            </a:r>
          </a:p>
        </p:txBody>
      </p:sp>
    </p:spTree>
    <p:extLst>
      <p:ext uri="{BB962C8B-B14F-4D97-AF65-F5344CB8AC3E}">
        <p14:creationId xmlns:p14="http://schemas.microsoft.com/office/powerpoint/2010/main" val="2043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478"/>
    </mc:Choice>
    <mc:Fallback xmlns="">
      <p:transition spd="slow" advTm="38947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7720" y="404664"/>
            <a:ext cx="2394926" cy="990600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As naus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1" y="1395264"/>
            <a:ext cx="5933804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6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76"/>
    </mc:Choice>
    <mc:Fallback xmlns="">
      <p:transition spd="slow" advTm="4457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ítulo 2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98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Concílio dos Deuses</a:t>
            </a:r>
          </a:p>
        </p:txBody>
      </p:sp>
      <p:pic>
        <p:nvPicPr>
          <p:cNvPr id="6" name="Espaço Reservado para Conteúdo 5" descr="Pintura de pessoas em volta&#10;&#10;Descrição gerada automaticamente">
            <a:extLst>
              <a:ext uri="{FF2B5EF4-FFF2-40B4-BE49-F238E27FC236}">
                <a16:creationId xmlns:a16="http://schemas.microsoft.com/office/drawing/2014/main" id="{DAB44CD1-A546-4168-BB87-B5C575D10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612" y="1548536"/>
            <a:ext cx="6434819" cy="4866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61"/>
    </mc:Choice>
    <mc:Fallback xmlns="">
      <p:transition spd="slow" advTm="7956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3018A-68DC-4AF8-99E2-E110378E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0" i="0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"A partida de Vasco da Gama para a Índia em 1497" - Alfredo Roque Gameiro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Espaço Reservado para Conteúdo 4" descr="Uma imagem contendo ao ar livre, barco, água, pessoas&#10;&#10;Descrição gerada automaticamente">
            <a:extLst>
              <a:ext uri="{FF2B5EF4-FFF2-40B4-BE49-F238E27FC236}">
                <a16:creationId xmlns:a16="http://schemas.microsoft.com/office/drawing/2014/main" id="{5C5572A2-E3FD-4B4E-82D8-345357359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073" y="1930400"/>
            <a:ext cx="6628744" cy="4372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9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85"/>
    </mc:Choice>
    <mc:Fallback xmlns="">
      <p:transition spd="slow" advTm="2348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>
          <a:xfrm>
            <a:off x="1991544" y="404664"/>
            <a:ext cx="4276734" cy="990600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Chegada a </a:t>
            </a:r>
            <a:r>
              <a:rPr lang="pt-BR" altLang="pt-BR" dirty="0" err="1">
                <a:solidFill>
                  <a:schemeClr val="accent2">
                    <a:lumMod val="75000"/>
                  </a:schemeClr>
                </a:solidFill>
              </a:rPr>
              <a:t>Melinde</a:t>
            </a:r>
            <a:endParaRPr lang="pt-BR" alt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483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860" y="1395264"/>
            <a:ext cx="3709922" cy="5053075"/>
          </a:xfrm>
          <a:prstGeom prst="rect">
            <a:avLst/>
          </a:prstGeom>
        </p:spPr>
      </p:pic>
      <p:pic>
        <p:nvPicPr>
          <p:cNvPr id="20484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6109" y="1358849"/>
            <a:ext cx="3709922" cy="50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95"/>
    </mc:Choice>
    <mc:Fallback xmlns="">
      <p:transition spd="slow" advTm="2139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6104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Com o Rei de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Melinde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2" y="1498036"/>
            <a:ext cx="6067558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54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60"/>
    </mc:Choice>
    <mc:Fallback xmlns="">
      <p:transition spd="slow" advTm="5936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>
          <a:xfrm>
            <a:off x="1991544" y="404664"/>
            <a:ext cx="3803650" cy="990600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Inez de Castro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12" y="1488773"/>
            <a:ext cx="4218320" cy="3043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53" y="1488773"/>
            <a:ext cx="4073634" cy="4236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509" name="CaixaDeTexto 7"/>
          <p:cNvSpPr txBox="1">
            <a:spLocks noChangeArrowheads="1"/>
          </p:cNvSpPr>
          <p:nvPr/>
        </p:nvSpPr>
        <p:spPr bwMode="auto">
          <a:xfrm>
            <a:off x="671693" y="4687146"/>
            <a:ext cx="3671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9pPr>
          </a:lstStyle>
          <a:p>
            <a:pPr eaLnBrk="1" hangingPunct="1"/>
            <a:r>
              <a:rPr lang="pt-BR" altLang="pt-BR" dirty="0"/>
              <a:t>Inez de Castro e o Príncipe Pedro</a:t>
            </a:r>
          </a:p>
        </p:txBody>
      </p:sp>
    </p:spTree>
    <p:extLst>
      <p:ext uri="{BB962C8B-B14F-4D97-AF65-F5344CB8AC3E}">
        <p14:creationId xmlns:p14="http://schemas.microsoft.com/office/powerpoint/2010/main" val="289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7"/>
    </mc:Choice>
    <mc:Fallback xmlns="">
      <p:transition spd="slow" advTm="1138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9"/>
          <p:cNvSpPr>
            <a:spLocks noGrp="1"/>
          </p:cNvSpPr>
          <p:nvPr>
            <p:ph type="title"/>
          </p:nvPr>
        </p:nvSpPr>
        <p:spPr>
          <a:xfrm>
            <a:off x="649560" y="298646"/>
            <a:ext cx="8229600" cy="990600"/>
          </a:xfrm>
        </p:spPr>
        <p:txBody>
          <a:bodyPr/>
          <a:lstStyle/>
          <a:p>
            <a:pPr eaLnBrk="1" hangingPunct="1"/>
            <a:r>
              <a:rPr lang="pt-BR" altLang="pt-BR" sz="4400" dirty="0">
                <a:solidFill>
                  <a:schemeClr val="accent2">
                    <a:lumMod val="75000"/>
                  </a:schemeClr>
                </a:solidFill>
              </a:rPr>
              <a:t>A morte de Inez de Castro</a:t>
            </a:r>
          </a:p>
        </p:txBody>
      </p:sp>
      <p:pic>
        <p:nvPicPr>
          <p:cNvPr id="22531" name="Espaço Reservado para Conteúdo 1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60" y="1395264"/>
            <a:ext cx="3543655" cy="4824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532" name="Espaço Reservado para Conteúdo 1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3007" y="1395264"/>
            <a:ext cx="34857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1"/>
    </mc:Choice>
    <mc:Fallback xmlns="">
      <p:transition spd="slow" advTm="1281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7057" y="494184"/>
            <a:ext cx="8229600" cy="990600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Inez de Castro, a rainha morta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36" y="1352262"/>
            <a:ext cx="4730164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6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0"/>
    </mc:Choice>
    <mc:Fallback xmlns="">
      <p:transition spd="slow" advTm="103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9BCED-4E32-4CBA-9A41-9D5DC4EE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Os Lusíadas</a:t>
            </a:r>
          </a:p>
        </p:txBody>
      </p:sp>
      <p:pic>
        <p:nvPicPr>
          <p:cNvPr id="7" name="Espaço Reservado para Conteúdo 6" descr="Texto, Carta&#10;&#10;Descrição gerada automaticamente">
            <a:extLst>
              <a:ext uri="{FF2B5EF4-FFF2-40B4-BE49-F238E27FC236}">
                <a16:creationId xmlns:a16="http://schemas.microsoft.com/office/drawing/2014/main" id="{67E06102-21DD-487B-B9E6-69A3825A19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4" y="1488281"/>
            <a:ext cx="2909928" cy="4791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7B76D10-B339-4C8B-BC66-59DBD102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03983" y="1488613"/>
            <a:ext cx="4830528" cy="4588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</a:rPr>
              <a:t>Os Lusíadas foram completados com a chegada de Camões a Lisboa em 7 de abril de 1570. 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</a:rPr>
              <a:t>O livro saiu do prelo no início de 1572, foi dedicado a Dom Sebastião.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</a:rPr>
              <a:t>Tudo indica que Camões começou a escrever a obra por volta de 1544,  na Índia, o que leva a crer que levou, no mínimo, 25 anos para completar a obra.</a:t>
            </a:r>
          </a:p>
        </p:txBody>
      </p:sp>
    </p:spTree>
    <p:extLst>
      <p:ext uri="{BB962C8B-B14F-4D97-AF65-F5344CB8AC3E}">
        <p14:creationId xmlns:p14="http://schemas.microsoft.com/office/powerpoint/2010/main" val="6825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17"/>
    </mc:Choice>
    <mc:Fallback xmlns="">
      <p:transition spd="slow" advTm="12611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/>
          <p:cNvSpPr>
            <a:spLocks noGrp="1"/>
          </p:cNvSpPr>
          <p:nvPr>
            <p:ph type="title"/>
          </p:nvPr>
        </p:nvSpPr>
        <p:spPr>
          <a:xfrm>
            <a:off x="677334" y="529833"/>
            <a:ext cx="8596668" cy="750015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O velho do Restelo</a:t>
            </a:r>
          </a:p>
        </p:txBody>
      </p:sp>
      <p:pic>
        <p:nvPicPr>
          <p:cNvPr id="2355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334" y="1279848"/>
            <a:ext cx="3480661" cy="4968552"/>
          </a:xfrm>
          <a:prstGeom prst="rect">
            <a:avLst/>
          </a:prstGeom>
        </p:spPr>
      </p:pic>
      <p:pic>
        <p:nvPicPr>
          <p:cNvPr id="2355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1599" y="1357320"/>
            <a:ext cx="3672408" cy="49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6"/>
    </mc:Choice>
    <mc:Fallback xmlns="">
      <p:transition spd="slow" advTm="2072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ítulo 2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2365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O velho do Restelo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18525"/>
            <a:ext cx="6048672" cy="4691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23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70"/>
    </mc:Choice>
    <mc:Fallback xmlns="">
      <p:transition spd="slow" advTm="272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ítulo 4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626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O Gigante Adamastor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37792"/>
            <a:ext cx="6768752" cy="4811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5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3"/>
    </mc:Choice>
    <mc:Fallback xmlns="">
      <p:transition spd="slow" advTm="1907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626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O gigante Adamastor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4" y="1492160"/>
            <a:ext cx="7128792" cy="4756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2"/>
    </mc:Choice>
    <mc:Fallback xmlns="">
      <p:transition spd="slow" advTm="1041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309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O gigante Adamastor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91" y="1490531"/>
            <a:ext cx="7498263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68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7"/>
    </mc:Choice>
    <mc:Fallback xmlns="">
      <p:transition spd="slow" advTm="1418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O Gigante Adamastor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28800"/>
            <a:ext cx="8189551" cy="4003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60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2"/>
    </mc:Choice>
    <mc:Fallback xmlns="">
      <p:transition spd="slow" advTm="1034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ítulo 4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9113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Ilha dos Amores</a:t>
            </a:r>
          </a:p>
        </p:txBody>
      </p:sp>
      <p:pic>
        <p:nvPicPr>
          <p:cNvPr id="27650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15" y="1556792"/>
            <a:ext cx="3528392" cy="4761431"/>
          </a:xfrm>
        </p:spPr>
      </p:pic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88" y="1556792"/>
            <a:ext cx="3544097" cy="4680520"/>
          </a:xfrm>
        </p:spPr>
      </p:pic>
    </p:spTree>
    <p:extLst>
      <p:ext uri="{BB962C8B-B14F-4D97-AF65-F5344CB8AC3E}">
        <p14:creationId xmlns:p14="http://schemas.microsoft.com/office/powerpoint/2010/main" val="22532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36"/>
    </mc:Choice>
    <mc:Fallback xmlns="">
      <p:transition spd="slow" advTm="1493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Ilha dos Amores</a:t>
            </a:r>
          </a:p>
        </p:txBody>
      </p:sp>
      <p:pic>
        <p:nvPicPr>
          <p:cNvPr id="2867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694" y="1426189"/>
            <a:ext cx="3600400" cy="4941726"/>
          </a:xfrm>
          <a:prstGeom prst="rect">
            <a:avLst/>
          </a:prstGeom>
        </p:spPr>
      </p:pic>
      <p:pic>
        <p:nvPicPr>
          <p:cNvPr id="2867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3272" y="1399363"/>
            <a:ext cx="369812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1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7"/>
    </mc:Choice>
    <mc:Fallback xmlns="">
      <p:transition spd="slow" advTm="2645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626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A máquina do mundo</a:t>
            </a:r>
          </a:p>
        </p:txBody>
      </p:sp>
      <p:pic>
        <p:nvPicPr>
          <p:cNvPr id="29699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334" y="1484784"/>
            <a:ext cx="3717759" cy="4608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02" y="1484784"/>
            <a:ext cx="4327360" cy="3672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7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52"/>
    </mc:Choice>
    <mc:Fallback xmlns="">
      <p:transition spd="slow" advTm="3565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43544-CD3D-4538-B62D-6F8D528A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7809"/>
            <a:ext cx="8596668" cy="702365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Dica de leitura</a:t>
            </a:r>
          </a:p>
        </p:txBody>
      </p:sp>
      <p:pic>
        <p:nvPicPr>
          <p:cNvPr id="6" name="Espaço Reservado para Conteúdo 5" descr="Calendário&#10;&#10;Descrição gerada automaticamente">
            <a:extLst>
              <a:ext uri="{FF2B5EF4-FFF2-40B4-BE49-F238E27FC236}">
                <a16:creationId xmlns:a16="http://schemas.microsoft.com/office/drawing/2014/main" id="{63FF99AF-5BC6-4C6C-A042-8C21A38FBB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4" y="1311965"/>
            <a:ext cx="4040440" cy="5310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250735-ADED-4EAB-9282-241650346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6376" y="1630502"/>
            <a:ext cx="418403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Edição comentada por </a:t>
            </a:r>
            <a:r>
              <a:rPr lang="pt-BR" sz="2400" dirty="0" err="1">
                <a:solidFill>
                  <a:schemeClr val="tx1"/>
                </a:solidFill>
              </a:rPr>
              <a:t>Otoniel</a:t>
            </a:r>
            <a:r>
              <a:rPr lang="pt-BR" sz="2400" dirty="0">
                <a:solidFill>
                  <a:schemeClr val="tx1"/>
                </a:solidFill>
              </a:rPr>
              <a:t> Mota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Edições Melhoramentos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Pode-se encontrar em sebos por volta de R$ 60,00.</a:t>
            </a:r>
          </a:p>
        </p:txBody>
      </p:sp>
    </p:spTree>
    <p:extLst>
      <p:ext uri="{BB962C8B-B14F-4D97-AF65-F5344CB8AC3E}">
        <p14:creationId xmlns:p14="http://schemas.microsoft.com/office/powerpoint/2010/main" val="12182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76"/>
    </mc:Choice>
    <mc:Fallback xmlns="">
      <p:transition spd="slow" advTm="1243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5"/>
          <p:cNvSpPr>
            <a:spLocks noGrp="1"/>
          </p:cNvSpPr>
          <p:nvPr>
            <p:ph type="title"/>
          </p:nvPr>
        </p:nvSpPr>
        <p:spPr>
          <a:xfrm>
            <a:off x="613317" y="332656"/>
            <a:ext cx="3708177" cy="792088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2400" dirty="0">
                <a:solidFill>
                  <a:schemeClr val="accent2">
                    <a:lumMod val="75000"/>
                  </a:schemeClr>
                </a:solidFill>
              </a:rPr>
              <a:t>Estrutura Externa</a:t>
            </a:r>
          </a:p>
        </p:txBody>
      </p:sp>
      <p:pic>
        <p:nvPicPr>
          <p:cNvPr id="11267" name="Espaço Reservado para Imagem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7" y="1124744"/>
            <a:ext cx="3168352" cy="4924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/>
          <p:cNvSpPr txBox="1"/>
          <p:nvPr/>
        </p:nvSpPr>
        <p:spPr>
          <a:xfrm>
            <a:off x="4321494" y="934353"/>
            <a:ext cx="47525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PT" altLang="pt-BR" i="1" dirty="0"/>
              <a:t>Os Lusíadas</a:t>
            </a:r>
            <a:r>
              <a:rPr lang="pt-PT" altLang="pt-BR" dirty="0"/>
              <a:t> é constituído por dez partes, liricamente chamadas de cantos; </a:t>
            </a:r>
          </a:p>
          <a:p>
            <a:pPr marL="285750" indent="-285750">
              <a:buFont typeface="Arial" charset="0"/>
              <a:buChar char="•"/>
            </a:pPr>
            <a:endParaRPr lang="pt-BR" altLang="pt-BR" dirty="0"/>
          </a:p>
          <a:p>
            <a:pPr marL="285750" indent="-285750">
              <a:buFont typeface="Arial" charset="0"/>
              <a:buChar char="•"/>
            </a:pPr>
            <a:r>
              <a:rPr lang="pt-PT" altLang="pt-BR" dirty="0"/>
              <a:t>cada canto possui um número variável de estrofes (em média, 110); </a:t>
            </a:r>
          </a:p>
          <a:p>
            <a:pPr marL="285750" indent="-285750">
              <a:buFont typeface="Arial" charset="0"/>
              <a:buChar char="•"/>
            </a:pPr>
            <a:endParaRPr lang="pt-BR" altLang="pt-BR" dirty="0"/>
          </a:p>
          <a:p>
            <a:pPr marL="285750" indent="-285750">
              <a:buFont typeface="Arial" charset="0"/>
              <a:buChar char="•"/>
            </a:pPr>
            <a:r>
              <a:rPr lang="pt-PT" altLang="pt-BR" dirty="0"/>
              <a:t>as estrofes são oitavas, tendo portanto oito versos; a rima é cruzada nos seis primeiros versos e emparelhada nos dois últimos (AB AB AB CC); </a:t>
            </a:r>
          </a:p>
          <a:p>
            <a:pPr marL="285750" indent="-285750">
              <a:buFont typeface="Arial" charset="0"/>
              <a:buChar char="•"/>
            </a:pPr>
            <a:endParaRPr lang="pt-BR" altLang="pt-BR" dirty="0"/>
          </a:p>
          <a:p>
            <a:pPr marL="285750" indent="-285750">
              <a:buFont typeface="Arial" charset="0"/>
              <a:buChar char="•"/>
            </a:pPr>
            <a:r>
              <a:rPr lang="pt-PT" altLang="pt-BR" dirty="0"/>
              <a:t>cada verso é constituído por dez sílabas métricas (decassilábico), nas sua maioria heróicas (acentuadas nas sextas e décimas sílabas);</a:t>
            </a:r>
          </a:p>
          <a:p>
            <a:endParaRPr lang="pt-BR" altLang="pt-BR" dirty="0"/>
          </a:p>
          <a:p>
            <a:pPr marL="285750" indent="-285750">
              <a:buFont typeface="Arial" charset="0"/>
              <a:buChar char="•"/>
            </a:pPr>
            <a:r>
              <a:rPr lang="pt-PT" altLang="pt-BR" dirty="0"/>
              <a:t>são 1.102 estrofes, totalizando 8.816 versos.</a:t>
            </a:r>
            <a:endParaRPr lang="pt-BR" alt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825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82"/>
    </mc:Choice>
    <mc:Fallback xmlns="">
      <p:transition spd="slow" advTm="29028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44132A92-8FB5-42E3-9C28-45FD79870A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5427" y="718507"/>
            <a:ext cx="3794919" cy="5138953"/>
          </a:xfrm>
        </p:spPr>
      </p:pic>
      <p:pic>
        <p:nvPicPr>
          <p:cNvPr id="8" name="Espaço Reservado para Conteúdo 7" descr="Texto, Carta&#10;&#10;Descrição gerada automaticamente">
            <a:extLst>
              <a:ext uri="{FF2B5EF4-FFF2-40B4-BE49-F238E27FC236}">
                <a16:creationId xmlns:a16="http://schemas.microsoft.com/office/drawing/2014/main" id="{D7D8B05C-93B3-455D-8FFC-519BA38EC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90346" y="718507"/>
            <a:ext cx="5138953" cy="5138953"/>
          </a:xfrm>
        </p:spPr>
      </p:pic>
    </p:spTree>
    <p:extLst>
      <p:ext uri="{BB962C8B-B14F-4D97-AF65-F5344CB8AC3E}">
        <p14:creationId xmlns:p14="http://schemas.microsoft.com/office/powerpoint/2010/main" val="42844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281"/>
    </mc:Choice>
    <mc:Fallback xmlns="">
      <p:transition spd="slow" advTm="3132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4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139"/>
          </a:xfrm>
        </p:spPr>
        <p:txBody>
          <a:bodyPr/>
          <a:lstStyle/>
          <a:p>
            <a:pPr eaLnBrk="1" hangingPunct="1"/>
            <a:r>
              <a:rPr lang="pt-BR" altLang="pt-BR" sz="4400" dirty="0">
                <a:solidFill>
                  <a:schemeClr val="accent2">
                    <a:lumMod val="75000"/>
                  </a:schemeClr>
                </a:solidFill>
              </a:rPr>
              <a:t>Esquema de estrofes e rimas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06800" y="1555034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dirty="0"/>
              <a:t>Estrofe do episódio do Velho do Restelo.</a:t>
            </a:r>
          </a:p>
          <a:p>
            <a:endParaRPr lang="pt-BR" altLang="pt-BR" dirty="0"/>
          </a:p>
          <a:p>
            <a:r>
              <a:rPr lang="pt-BR" altLang="pt-BR" dirty="0"/>
              <a:t>1 – </a:t>
            </a:r>
            <a:r>
              <a:rPr lang="pt-BR" altLang="pt-BR" i="1" dirty="0"/>
              <a:t>Ó glória de mandar, ó vã cobiça</a:t>
            </a:r>
            <a:r>
              <a:rPr lang="pt-BR" altLang="pt-BR" dirty="0"/>
              <a:t>			A</a:t>
            </a:r>
          </a:p>
          <a:p>
            <a:r>
              <a:rPr lang="pt-BR" altLang="pt-BR" dirty="0"/>
              <a:t>2 – </a:t>
            </a:r>
            <a:r>
              <a:rPr lang="pt-BR" altLang="pt-BR" i="1" dirty="0"/>
              <a:t>Desta vaidade a quem chamamos Fama!	</a:t>
            </a:r>
            <a:r>
              <a:rPr lang="pt-BR" altLang="pt-BR" dirty="0"/>
              <a:t>	B</a:t>
            </a:r>
          </a:p>
          <a:p>
            <a:r>
              <a:rPr lang="pt-BR" altLang="pt-BR" dirty="0"/>
              <a:t>3 – </a:t>
            </a:r>
            <a:r>
              <a:rPr lang="pt-BR" altLang="pt-BR" i="1" dirty="0"/>
              <a:t>Ó fraudulento gosto, que se atiça		</a:t>
            </a:r>
            <a:r>
              <a:rPr lang="pt-BR" altLang="pt-BR" dirty="0"/>
              <a:t>A</a:t>
            </a:r>
          </a:p>
          <a:p>
            <a:r>
              <a:rPr lang="pt-BR" altLang="pt-BR" dirty="0"/>
              <a:t>4 – </a:t>
            </a:r>
            <a:r>
              <a:rPr lang="pt-BR" altLang="pt-BR" i="1" dirty="0"/>
              <a:t>Com uma aura popular, que honra se chama!</a:t>
            </a:r>
            <a:r>
              <a:rPr lang="pt-BR" altLang="pt-BR" dirty="0"/>
              <a:t>	B</a:t>
            </a:r>
          </a:p>
          <a:p>
            <a:r>
              <a:rPr lang="pt-BR" altLang="pt-BR" dirty="0"/>
              <a:t>5 – </a:t>
            </a:r>
            <a:r>
              <a:rPr lang="pt-BR" altLang="pt-BR" i="1" dirty="0"/>
              <a:t>Que castigo tamanho e que injustiça</a:t>
            </a:r>
            <a:r>
              <a:rPr lang="pt-BR" altLang="pt-BR" dirty="0"/>
              <a:t>		A</a:t>
            </a:r>
          </a:p>
          <a:p>
            <a:r>
              <a:rPr lang="pt-BR" altLang="pt-BR" dirty="0"/>
              <a:t>6 – </a:t>
            </a:r>
            <a:r>
              <a:rPr lang="pt-BR" altLang="pt-BR" i="1" dirty="0"/>
              <a:t>Fazes no peito vão que muito te amas!</a:t>
            </a:r>
            <a:r>
              <a:rPr lang="pt-BR" altLang="pt-BR" dirty="0"/>
              <a:t>		B</a:t>
            </a:r>
          </a:p>
          <a:p>
            <a:r>
              <a:rPr lang="pt-BR" altLang="pt-BR" dirty="0"/>
              <a:t>7 – </a:t>
            </a:r>
            <a:r>
              <a:rPr lang="pt-BR" altLang="pt-BR" i="1" dirty="0"/>
              <a:t>Que mortes, que perigos, que tormentas,</a:t>
            </a:r>
            <a:r>
              <a:rPr lang="pt-BR" altLang="pt-BR" dirty="0"/>
              <a:t>		C</a:t>
            </a:r>
          </a:p>
          <a:p>
            <a:r>
              <a:rPr lang="pt-BR" altLang="pt-BR" dirty="0"/>
              <a:t>8 – </a:t>
            </a:r>
            <a:r>
              <a:rPr lang="pt-BR" altLang="pt-BR" i="1" dirty="0"/>
              <a:t>Que crueldade neles experimentas!</a:t>
            </a:r>
            <a:r>
              <a:rPr lang="pt-BR" altLang="pt-BR" dirty="0"/>
              <a:t>		C</a:t>
            </a:r>
          </a:p>
          <a:p>
            <a:endParaRPr lang="pt-BR" altLang="pt-BR" dirty="0"/>
          </a:p>
          <a:p>
            <a:r>
              <a:rPr lang="pt-BR" altLang="pt-BR" dirty="0"/>
              <a:t>8 versos: a estrofe é chamada de </a:t>
            </a:r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Oitava</a:t>
            </a:r>
          </a:p>
          <a:p>
            <a:r>
              <a:rPr lang="pt-BR" altLang="pt-BR" dirty="0"/>
              <a:t>Esquema de rimas: A/B – Cruzadas    -   C/C – Paralelas ou emparelhadas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51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00"/>
    </mc:Choice>
    <mc:Fallback xmlns="">
      <p:transition spd="slow" advTm="602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Divisão silábica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77334" y="1443841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/>
              <a:t>O trecho da estrofe a seguir, que abre </a:t>
            </a:r>
            <a:r>
              <a:rPr lang="pt-BR" i="1" dirty="0"/>
              <a:t>Os Lusíadas</a:t>
            </a:r>
            <a:r>
              <a:rPr lang="pt-BR" dirty="0"/>
              <a:t>, apresenta dez sílabas poéticas. O esquema dos </a:t>
            </a:r>
            <a:r>
              <a:rPr lang="pt-BR" b="1" dirty="0"/>
              <a:t>versos decassílabos </a:t>
            </a:r>
            <a:r>
              <a:rPr lang="pt-BR" dirty="0"/>
              <a:t>apresenta-se em toda a obra.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As / ar / mas / e os / </a:t>
            </a:r>
            <a:r>
              <a:rPr lang="pt-BR" dirty="0" err="1"/>
              <a:t>ba</a:t>
            </a:r>
            <a:r>
              <a:rPr lang="pt-BR" dirty="0"/>
              <a:t> / </a:t>
            </a:r>
            <a:r>
              <a:rPr lang="pt-BR" dirty="0" err="1"/>
              <a:t>rõ</a:t>
            </a:r>
            <a:r>
              <a:rPr lang="pt-BR" dirty="0"/>
              <a:t> / es as / si / na / </a:t>
            </a:r>
            <a:r>
              <a:rPr lang="pt-BR" b="1" dirty="0" err="1"/>
              <a:t>la</a:t>
            </a:r>
            <a:r>
              <a:rPr lang="pt-BR" dirty="0"/>
              <a:t> / dos</a:t>
            </a:r>
          </a:p>
          <a:p>
            <a:pPr>
              <a:defRPr/>
            </a:pPr>
            <a:r>
              <a:rPr lang="pt-BR" dirty="0"/>
              <a:t>1      2       3     4        5       6      7       8     9    10</a:t>
            </a:r>
          </a:p>
          <a:p>
            <a:pPr marL="342900" indent="-342900">
              <a:buFontTx/>
              <a:buAutoNum type="arabicPlain"/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Que, / da O / </a:t>
            </a:r>
            <a:r>
              <a:rPr lang="pt-BR" dirty="0" err="1"/>
              <a:t>ci</a:t>
            </a:r>
            <a:r>
              <a:rPr lang="pt-BR" dirty="0"/>
              <a:t> / </a:t>
            </a:r>
            <a:r>
              <a:rPr lang="pt-BR" dirty="0" err="1"/>
              <a:t>den</a:t>
            </a:r>
            <a:r>
              <a:rPr lang="pt-BR" dirty="0"/>
              <a:t> / tal / </a:t>
            </a:r>
            <a:r>
              <a:rPr lang="pt-BR" dirty="0" err="1"/>
              <a:t>prai</a:t>
            </a:r>
            <a:r>
              <a:rPr lang="pt-BR" dirty="0"/>
              <a:t> / a / Lu / si / </a:t>
            </a:r>
            <a:r>
              <a:rPr lang="pt-BR" b="1" dirty="0" err="1"/>
              <a:t>ta</a:t>
            </a:r>
            <a:r>
              <a:rPr lang="pt-BR" dirty="0"/>
              <a:t> / na</a:t>
            </a:r>
          </a:p>
          <a:p>
            <a:pPr>
              <a:defRPr/>
            </a:pPr>
            <a:r>
              <a:rPr lang="pt-BR" dirty="0"/>
              <a:t> 1          2       3       4      5       6      7    8     </a:t>
            </a:r>
            <a:r>
              <a:rPr lang="pt-BR"/>
              <a:t>9    </a:t>
            </a:r>
            <a:r>
              <a:rPr lang="pt-BR" dirty="0"/>
              <a:t>10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Por / </a:t>
            </a:r>
            <a:r>
              <a:rPr lang="pt-BR" dirty="0" err="1"/>
              <a:t>ma</a:t>
            </a:r>
            <a:r>
              <a:rPr lang="pt-BR" dirty="0"/>
              <a:t> / res / </a:t>
            </a:r>
            <a:r>
              <a:rPr lang="pt-BR" dirty="0" err="1"/>
              <a:t>nun</a:t>
            </a:r>
            <a:r>
              <a:rPr lang="pt-BR" dirty="0"/>
              <a:t> / </a:t>
            </a:r>
            <a:r>
              <a:rPr lang="pt-BR" dirty="0" err="1"/>
              <a:t>ca</a:t>
            </a:r>
            <a:r>
              <a:rPr lang="pt-BR" dirty="0"/>
              <a:t> / </a:t>
            </a:r>
            <a:r>
              <a:rPr lang="pt-BR" dirty="0" err="1"/>
              <a:t>dan</a:t>
            </a:r>
            <a:r>
              <a:rPr lang="pt-BR" dirty="0"/>
              <a:t> / </a:t>
            </a:r>
            <a:r>
              <a:rPr lang="pt-BR" dirty="0" err="1"/>
              <a:t>tes</a:t>
            </a:r>
            <a:r>
              <a:rPr lang="pt-BR" dirty="0"/>
              <a:t> / na / </a:t>
            </a:r>
            <a:r>
              <a:rPr lang="pt-BR" dirty="0" err="1"/>
              <a:t>ve</a:t>
            </a:r>
            <a:r>
              <a:rPr lang="pt-BR" dirty="0"/>
              <a:t> / </a:t>
            </a:r>
            <a:r>
              <a:rPr lang="pt-BR" b="1" dirty="0" err="1"/>
              <a:t>ga</a:t>
            </a:r>
            <a:r>
              <a:rPr lang="pt-BR" dirty="0"/>
              <a:t> / dos</a:t>
            </a:r>
          </a:p>
          <a:p>
            <a:pPr>
              <a:defRPr/>
            </a:pPr>
            <a:r>
              <a:rPr lang="pt-BR" dirty="0"/>
              <a:t>1        2      3        4      5       6      7       8     9    10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Obs.: Note que a última sílaba não é contada, a não ser que ela for tônica.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33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34"/>
    </mc:Choice>
    <mc:Fallback xmlns="">
      <p:transition spd="slow" advTm="533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4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59969"/>
          </a:xfrm>
        </p:spPr>
        <p:txBody>
          <a:bodyPr/>
          <a:lstStyle/>
          <a:p>
            <a:pPr eaLnBrk="1" hangingPunct="1"/>
            <a:r>
              <a:rPr lang="pt-BR" altLang="pt-BR" sz="2400" dirty="0">
                <a:solidFill>
                  <a:schemeClr val="accent2">
                    <a:lumMod val="75000"/>
                  </a:schemeClr>
                </a:solidFill>
              </a:rPr>
              <a:t>Estrutura Interna</a:t>
            </a:r>
          </a:p>
        </p:txBody>
      </p:sp>
      <p:pic>
        <p:nvPicPr>
          <p:cNvPr id="14339" name="Espaço Reservado para Conteúdo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3" y="1270000"/>
            <a:ext cx="2376264" cy="4615842"/>
          </a:xfrm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3592512" y="1169569"/>
            <a:ext cx="5256584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pt-BR" sz="1700" dirty="0"/>
              <a:t>A </a:t>
            </a:r>
            <a:r>
              <a:rPr lang="pt-PT" altLang="pt-BR" sz="1700" b="1" dirty="0"/>
              <a:t>estrutura interna</a:t>
            </a:r>
            <a:r>
              <a:rPr lang="pt-PT" altLang="pt-BR" sz="1700" dirty="0"/>
              <a:t> relaciona-se com o conteúdo do texto. A obra divide-se em quatro partes:</a:t>
            </a:r>
          </a:p>
          <a:p>
            <a:endParaRPr lang="pt-BR" alt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pt-BR" sz="1700" b="1" dirty="0"/>
              <a:t>Proposição</a:t>
            </a:r>
            <a:r>
              <a:rPr lang="pt-PT" altLang="pt-BR" sz="1700" dirty="0"/>
              <a:t> - introdução, apresentação do assunto e dos heróis (estrofes 1 a 3 do Canto I);</a:t>
            </a:r>
            <a:endParaRPr lang="pt-BR" alt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pt-BR" sz="1700" b="1" dirty="0"/>
              <a:t>Invocação</a:t>
            </a:r>
            <a:r>
              <a:rPr lang="pt-PT" altLang="pt-BR" sz="1700" dirty="0"/>
              <a:t> - o poeta invoca as ninfas do Tejo e pede-lhes a inspiração para escrever (estrofes 4 e 5 do Canto I);</a:t>
            </a:r>
            <a:endParaRPr lang="pt-BR" alt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pt-BR" sz="1700" b="1" dirty="0"/>
              <a:t>Dedicatória</a:t>
            </a:r>
            <a:r>
              <a:rPr lang="pt-PT" altLang="pt-BR" sz="1700" dirty="0"/>
              <a:t> - o poeta dedica a obra ao rei D. Sebastião (estrofes 6 a 18 do Canto I);</a:t>
            </a:r>
            <a:endParaRPr lang="pt-BR" alt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pt-BR" sz="1700" b="1" dirty="0"/>
              <a:t>Narração</a:t>
            </a:r>
            <a:r>
              <a:rPr lang="pt-PT" altLang="pt-BR" sz="1700" dirty="0"/>
              <a:t> - a narrativa da viagem, partindo do meio da ação para voltar atrás no tempo e explicar o que aconteceu até ao momento na viagem de Vasco de Gama e na história de Portugal, e depois prosseguir na linha temporal.</a:t>
            </a:r>
            <a:endParaRPr lang="pt-BR" alt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pt-BR" sz="1700" dirty="0"/>
              <a:t>Por fim, há um </a:t>
            </a:r>
            <a:r>
              <a:rPr lang="pt-PT" altLang="pt-BR" sz="1700" b="1" dirty="0"/>
              <a:t>Epílogo</a:t>
            </a:r>
            <a:r>
              <a:rPr lang="pt-PT" altLang="pt-BR" sz="1700" dirty="0"/>
              <a:t> que conclui a obra (estrofes 145 a 156 do Canto X).</a:t>
            </a:r>
            <a:endParaRPr lang="pt-BR" altLang="pt-BR" sz="17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937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756"/>
    </mc:Choice>
    <mc:Fallback xmlns="">
      <p:transition spd="slow" advTm="24075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2609"/>
          </a:xfrm>
        </p:spPr>
        <p:txBody>
          <a:bodyPr/>
          <a:lstStyle/>
          <a:p>
            <a:pPr eaLnBrk="1" hangingPunct="1"/>
            <a:r>
              <a:rPr lang="pt-BR" altLang="pt-BR" sz="2400" dirty="0">
                <a:solidFill>
                  <a:schemeClr val="accent2">
                    <a:lumMod val="75000"/>
                  </a:schemeClr>
                </a:solidFill>
              </a:rPr>
              <a:t>Planos Temáticos</a:t>
            </a:r>
          </a:p>
        </p:txBody>
      </p:sp>
      <p:pic>
        <p:nvPicPr>
          <p:cNvPr id="15363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7" y="1384515"/>
            <a:ext cx="3038662" cy="4586659"/>
          </a:xfrm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CaixaDeTexto 1"/>
          <p:cNvSpPr txBox="1"/>
          <p:nvPr/>
        </p:nvSpPr>
        <p:spPr>
          <a:xfrm>
            <a:off x="4383081" y="1371725"/>
            <a:ext cx="48245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Ao longo da narração desenvolvem-se vários tipos de episódios: bélicos, mitológicos, históricos, simbólicos, líricos.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pt-PT" sz="1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pt-PT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Plano da Viagem 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onde se trata da viagem da descoberta do caminho marítimo para a Índia de Vasco da Gama e dos seus marinheiros.</a:t>
            </a:r>
            <a:endParaRPr lang="pt-BR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pt-PT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Plano da História de Portugal 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são relatados episódios da história dos portugueses.</a:t>
            </a:r>
            <a:endParaRPr lang="pt-BR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pt-PT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Plano do Poeta 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Camões refere-se a si mesmo enquanto poeta admirador do povo e dos heróis portugueses.</a:t>
            </a:r>
            <a:endParaRPr lang="pt-BR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pt-PT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Plano da Mitologia 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são descritas as influências e as intervenções dos deuses da mitologia greco-romana na ação dos heróis.</a:t>
            </a:r>
          </a:p>
          <a:p>
            <a:pPr>
              <a:defRPr/>
            </a:pPr>
            <a:endParaRPr lang="pt-BR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00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40"/>
    </mc:Choice>
    <mc:Fallback xmlns="">
      <p:transition spd="slow" advTm="811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5"/>
          <p:cNvSpPr>
            <a:spLocks noGrp="1"/>
          </p:cNvSpPr>
          <p:nvPr>
            <p:ph type="title"/>
          </p:nvPr>
        </p:nvSpPr>
        <p:spPr>
          <a:xfrm>
            <a:off x="4607018" y="296089"/>
            <a:ext cx="3422650" cy="503461"/>
          </a:xfrm>
        </p:spPr>
        <p:txBody>
          <a:bodyPr/>
          <a:lstStyle/>
          <a:p>
            <a:pPr algn="ctr" eaLnBrk="1" hangingPunct="1"/>
            <a:r>
              <a:rPr lang="pt-BR" altLang="pt-BR" dirty="0">
                <a:solidFill>
                  <a:schemeClr val="accent2">
                    <a:lumMod val="75000"/>
                  </a:schemeClr>
                </a:solidFill>
              </a:rPr>
              <a:t>Cantos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3" y="1064594"/>
            <a:ext cx="2609351" cy="3162850"/>
          </a:xfrm>
          <a:effectLst>
            <a:softEdge rad="112500"/>
          </a:effectLst>
        </p:spPr>
      </p:pic>
      <p:sp>
        <p:nvSpPr>
          <p:cNvPr id="16389" name="CaixaDeTexto 3"/>
          <p:cNvSpPr txBox="1">
            <a:spLocks noChangeArrowheads="1"/>
          </p:cNvSpPr>
          <p:nvPr/>
        </p:nvSpPr>
        <p:spPr bwMode="auto">
          <a:xfrm>
            <a:off x="927620" y="4351328"/>
            <a:ext cx="22320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pitchFamily="18" charset="0"/>
                <a:cs typeface="Arial" charset="0"/>
              </a:defRPr>
            </a:lvl9pPr>
          </a:lstStyle>
          <a:p>
            <a:pPr eaLnBrk="1" hangingPunct="1"/>
            <a:r>
              <a:rPr lang="pt-BR" altLang="pt-BR" dirty="0"/>
              <a:t>Dom Sebastião, o soberano a quem Camões dedicou </a:t>
            </a:r>
          </a:p>
          <a:p>
            <a:pPr eaLnBrk="1" hangingPunct="1"/>
            <a:r>
              <a:rPr lang="pt-BR" altLang="pt-BR" i="1" dirty="0"/>
              <a:t>Os Lusíadas</a:t>
            </a:r>
            <a:r>
              <a:rPr lang="pt-BR" altLang="pt-BR" dirty="0"/>
              <a:t>.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277544" y="1240565"/>
            <a:ext cx="29321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pt-BR" sz="1500" b="1" dirty="0"/>
              <a:t>Canto I</a:t>
            </a:r>
            <a:r>
              <a:rPr lang="pt-BR" sz="1500" dirty="0"/>
              <a:t> </a:t>
            </a:r>
          </a:p>
          <a:p>
            <a:pPr lvl="2">
              <a:defRPr/>
            </a:pPr>
            <a:r>
              <a:rPr lang="pt-BR" sz="1500" dirty="0"/>
              <a:t>O concílio dos deuses</a:t>
            </a:r>
          </a:p>
          <a:p>
            <a:pPr lvl="2">
              <a:defRPr/>
            </a:pPr>
            <a:r>
              <a:rPr lang="pt-BR" sz="1500" dirty="0"/>
              <a:t>A ilha de Moçambique e O piloto mouro</a:t>
            </a:r>
          </a:p>
          <a:p>
            <a:pPr lvl="2">
              <a:defRPr/>
            </a:pPr>
            <a:endParaRPr lang="pt-BR" sz="1500" dirty="0"/>
          </a:p>
          <a:p>
            <a:pPr lvl="1">
              <a:defRPr/>
            </a:pPr>
            <a:r>
              <a:rPr lang="pt-BR" sz="1500" b="1" dirty="0"/>
              <a:t> Canto II </a:t>
            </a:r>
          </a:p>
          <a:p>
            <a:pPr lvl="2">
              <a:defRPr/>
            </a:pPr>
            <a:r>
              <a:rPr lang="pt-BR" sz="1500" dirty="0"/>
              <a:t>Cilada em Mombaça</a:t>
            </a:r>
          </a:p>
          <a:p>
            <a:pPr lvl="2">
              <a:defRPr/>
            </a:pPr>
            <a:r>
              <a:rPr lang="pt-BR" sz="1500" dirty="0"/>
              <a:t>Chegada em </a:t>
            </a:r>
            <a:r>
              <a:rPr lang="pt-BR" sz="1500" dirty="0" err="1"/>
              <a:t>Melinde</a:t>
            </a:r>
            <a:endParaRPr lang="pt-BR" sz="1500" dirty="0"/>
          </a:p>
          <a:p>
            <a:pPr lvl="2">
              <a:defRPr/>
            </a:pPr>
            <a:endParaRPr lang="pt-BR" sz="1500" dirty="0"/>
          </a:p>
          <a:p>
            <a:pPr lvl="1">
              <a:defRPr/>
            </a:pPr>
            <a:r>
              <a:rPr lang="pt-BR" sz="1500" b="1" dirty="0"/>
              <a:t>Canto III </a:t>
            </a:r>
          </a:p>
          <a:p>
            <a:pPr lvl="2">
              <a:defRPr/>
            </a:pPr>
            <a:r>
              <a:rPr lang="pt-BR" sz="1500" dirty="0"/>
              <a:t>Egas Moniz</a:t>
            </a:r>
          </a:p>
          <a:p>
            <a:pPr lvl="2">
              <a:defRPr/>
            </a:pPr>
            <a:r>
              <a:rPr lang="pt-BR" sz="1500" dirty="0"/>
              <a:t>Batalha de </a:t>
            </a:r>
            <a:r>
              <a:rPr lang="pt-BR" sz="1500" dirty="0" err="1"/>
              <a:t>Ourique</a:t>
            </a:r>
            <a:endParaRPr lang="pt-BR" sz="1500" dirty="0"/>
          </a:p>
          <a:p>
            <a:pPr lvl="2">
              <a:defRPr/>
            </a:pPr>
            <a:r>
              <a:rPr lang="pt-BR" sz="1500" dirty="0"/>
              <a:t>Dinastia de Borgonha</a:t>
            </a:r>
          </a:p>
          <a:p>
            <a:pPr lvl="2">
              <a:defRPr/>
            </a:pPr>
            <a:r>
              <a:rPr lang="pt-BR" sz="1500" dirty="0"/>
              <a:t>Inês de Castro</a:t>
            </a:r>
          </a:p>
          <a:p>
            <a:pPr lvl="2">
              <a:defRPr/>
            </a:pPr>
            <a:r>
              <a:rPr lang="pt-BR" sz="1500" dirty="0"/>
              <a:t>D. Fernando</a:t>
            </a:r>
          </a:p>
          <a:p>
            <a:pPr lvl="2">
              <a:defRPr/>
            </a:pPr>
            <a:endParaRPr lang="pt-BR" sz="1500" dirty="0"/>
          </a:p>
          <a:p>
            <a:pPr lvl="1">
              <a:defRPr/>
            </a:pPr>
            <a:r>
              <a:rPr lang="pt-BR" sz="1500" b="1" dirty="0"/>
              <a:t>Canto IV </a:t>
            </a:r>
          </a:p>
          <a:p>
            <a:pPr lvl="2">
              <a:defRPr/>
            </a:pPr>
            <a:r>
              <a:rPr lang="pt-BR" sz="1500" dirty="0"/>
              <a:t>Batalha de Aljubarrota</a:t>
            </a:r>
          </a:p>
          <a:p>
            <a:pPr lvl="2">
              <a:defRPr/>
            </a:pPr>
            <a:r>
              <a:rPr lang="pt-BR" sz="1500" dirty="0"/>
              <a:t>Expansão portuguesa</a:t>
            </a:r>
          </a:p>
          <a:p>
            <a:pPr lvl="2">
              <a:defRPr/>
            </a:pPr>
            <a:r>
              <a:rPr lang="pt-BR" sz="1500" dirty="0"/>
              <a:t>O velho do Restelo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445492" y="1240565"/>
            <a:ext cx="316835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pt-BR" sz="1500" b="1" dirty="0"/>
              <a:t>Canto V</a:t>
            </a:r>
            <a:r>
              <a:rPr lang="pt-BR" sz="1500" dirty="0"/>
              <a:t> </a:t>
            </a:r>
          </a:p>
          <a:p>
            <a:pPr lvl="2">
              <a:defRPr/>
            </a:pPr>
            <a:r>
              <a:rPr lang="pt-BR" sz="1500" dirty="0"/>
              <a:t>Fernão Veloso</a:t>
            </a:r>
          </a:p>
          <a:p>
            <a:pPr lvl="2">
              <a:defRPr/>
            </a:pPr>
            <a:r>
              <a:rPr lang="pt-BR" sz="1500" dirty="0"/>
              <a:t>O gigante Adamastor</a:t>
            </a:r>
          </a:p>
          <a:p>
            <a:pPr lvl="2">
              <a:defRPr/>
            </a:pPr>
            <a:endParaRPr lang="pt-BR" sz="1500" dirty="0"/>
          </a:p>
          <a:p>
            <a:pPr lvl="1">
              <a:defRPr/>
            </a:pPr>
            <a:r>
              <a:rPr lang="pt-BR" sz="1500" b="1" dirty="0"/>
              <a:t>Canto VI </a:t>
            </a:r>
          </a:p>
          <a:p>
            <a:pPr lvl="2">
              <a:defRPr/>
            </a:pPr>
            <a:r>
              <a:rPr lang="pt-BR" sz="1500" dirty="0"/>
              <a:t>Os doze de Inglaterra</a:t>
            </a:r>
          </a:p>
          <a:p>
            <a:pPr lvl="2">
              <a:defRPr/>
            </a:pPr>
            <a:r>
              <a:rPr lang="pt-BR" sz="1500" dirty="0"/>
              <a:t>A tempestade</a:t>
            </a:r>
          </a:p>
          <a:p>
            <a:pPr lvl="2">
              <a:defRPr/>
            </a:pPr>
            <a:endParaRPr lang="pt-BR" sz="1500" dirty="0"/>
          </a:p>
          <a:p>
            <a:pPr lvl="1">
              <a:defRPr/>
            </a:pPr>
            <a:r>
              <a:rPr lang="pt-BR" sz="1500" b="1" dirty="0"/>
              <a:t>Canto VII e Canto VIII</a:t>
            </a:r>
          </a:p>
          <a:p>
            <a:pPr lvl="2">
              <a:defRPr/>
            </a:pPr>
            <a:r>
              <a:rPr lang="pt-BR" sz="1500" dirty="0"/>
              <a:t>Painel da história de Portugal</a:t>
            </a:r>
          </a:p>
          <a:p>
            <a:pPr lvl="2">
              <a:defRPr/>
            </a:pPr>
            <a:r>
              <a:rPr lang="pt-BR" sz="1500" dirty="0"/>
              <a:t>Tratado com o </a:t>
            </a:r>
            <a:r>
              <a:rPr lang="pt-BR" sz="1500" dirty="0" err="1"/>
              <a:t>Samorim</a:t>
            </a:r>
            <a:endParaRPr lang="pt-BR" sz="1500" dirty="0"/>
          </a:p>
          <a:p>
            <a:pPr lvl="2">
              <a:defRPr/>
            </a:pPr>
            <a:endParaRPr lang="pt-BR" sz="1500" dirty="0"/>
          </a:p>
          <a:p>
            <a:pPr lvl="1">
              <a:defRPr/>
            </a:pPr>
            <a:r>
              <a:rPr lang="pt-BR" sz="1500" b="1" dirty="0"/>
              <a:t>Canto IX</a:t>
            </a:r>
          </a:p>
          <a:p>
            <a:pPr lvl="2">
              <a:defRPr/>
            </a:pPr>
            <a:r>
              <a:rPr lang="pt-BR" sz="1500" dirty="0"/>
              <a:t>A Ilha dos Amores</a:t>
            </a:r>
          </a:p>
          <a:p>
            <a:pPr lvl="2">
              <a:defRPr/>
            </a:pPr>
            <a:endParaRPr lang="pt-BR" sz="1500" dirty="0"/>
          </a:p>
          <a:p>
            <a:pPr lvl="1">
              <a:defRPr/>
            </a:pPr>
            <a:r>
              <a:rPr lang="pt-BR" sz="1500" b="1" dirty="0"/>
              <a:t>Canto X</a:t>
            </a:r>
          </a:p>
          <a:p>
            <a:pPr lvl="2">
              <a:defRPr/>
            </a:pPr>
            <a:r>
              <a:rPr lang="pt-BR" sz="1500" dirty="0"/>
              <a:t>A profecia da Sirena</a:t>
            </a:r>
          </a:p>
          <a:p>
            <a:pPr lvl="2">
              <a:defRPr/>
            </a:pPr>
            <a:r>
              <a:rPr lang="pt-BR" sz="1500" dirty="0"/>
              <a:t>A máquina do mundo</a:t>
            </a:r>
          </a:p>
          <a:p>
            <a:pPr lvl="2">
              <a:defRPr/>
            </a:pPr>
            <a:r>
              <a:rPr lang="pt-BR" sz="1500" dirty="0"/>
              <a:t>Epílogo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98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292"/>
    </mc:Choice>
    <mc:Fallback xmlns="">
      <p:transition spd="slow" advTm="5552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17100" y="378160"/>
            <a:ext cx="3583631" cy="774779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Rota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1" y="1259499"/>
            <a:ext cx="8216785" cy="47967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60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78"/>
    </mc:Choice>
    <mc:Fallback xmlns="">
      <p:transition spd="slow" advTm="142278"/>
    </mc:Fallback>
  </mc:AlternateContent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C7E3B5AB00DC4E8327686023FEAB1F" ma:contentTypeVersion="3" ma:contentTypeDescription="Crie um novo documento." ma:contentTypeScope="" ma:versionID="f302325aabb753f5797233a766ff13b4">
  <xsd:schema xmlns:xsd="http://www.w3.org/2001/XMLSchema" xmlns:xs="http://www.w3.org/2001/XMLSchema" xmlns:p="http://schemas.microsoft.com/office/2006/metadata/properties" xmlns:ns2="c0d9b441-36c5-4107-b759-bd851fdcadef" targetNamespace="http://schemas.microsoft.com/office/2006/metadata/properties" ma:root="true" ma:fieldsID="ab75bb8100fe5d8bf61bc1239f3a28ea" ns2:_="">
    <xsd:import namespace="c0d9b441-36c5-4107-b759-bd851fdcade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d9b441-36c5-4107-b759-bd851fdcade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c0d9b441-36c5-4107-b759-bd851fdcadef" xsi:nil="true"/>
  </documentManagement>
</p:properties>
</file>

<file path=customXml/itemProps1.xml><?xml version="1.0" encoding="utf-8"?>
<ds:datastoreItem xmlns:ds="http://schemas.openxmlformats.org/officeDocument/2006/customXml" ds:itemID="{4A1DDCCA-5FA0-4F63-98D6-E82EE7422009}"/>
</file>

<file path=customXml/itemProps2.xml><?xml version="1.0" encoding="utf-8"?>
<ds:datastoreItem xmlns:ds="http://schemas.openxmlformats.org/officeDocument/2006/customXml" ds:itemID="{C4BE5408-DB29-4C3B-B812-F82A8508C1B6}"/>
</file>

<file path=customXml/itemProps3.xml><?xml version="1.0" encoding="utf-8"?>
<ds:datastoreItem xmlns:ds="http://schemas.openxmlformats.org/officeDocument/2006/customXml" ds:itemID="{ED637FD6-3118-4E94-8427-9D84B9888B64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</TotalTime>
  <Words>934</Words>
  <Application>Microsoft Office PowerPoint</Application>
  <PresentationFormat>Widescreen</PresentationFormat>
  <Paragraphs>125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-apple-system</vt:lpstr>
      <vt:lpstr>Arial</vt:lpstr>
      <vt:lpstr>Book Antiqua</vt:lpstr>
      <vt:lpstr>Trebuchet MS</vt:lpstr>
      <vt:lpstr>Wingdings 3</vt:lpstr>
      <vt:lpstr>Facetado</vt:lpstr>
      <vt:lpstr>Apresentação do PowerPoint</vt:lpstr>
      <vt:lpstr>Os Lusíadas</vt:lpstr>
      <vt:lpstr>Estrutura Externa</vt:lpstr>
      <vt:lpstr>Esquema de estrofes e rimas</vt:lpstr>
      <vt:lpstr>Divisão silábica</vt:lpstr>
      <vt:lpstr>Estrutura Interna</vt:lpstr>
      <vt:lpstr>Planos Temáticos</vt:lpstr>
      <vt:lpstr>Cantos</vt:lpstr>
      <vt:lpstr>Rota</vt:lpstr>
      <vt:lpstr>Apresentação do PowerPoint</vt:lpstr>
      <vt:lpstr>A Partida</vt:lpstr>
      <vt:lpstr>As naus</vt:lpstr>
      <vt:lpstr>Concílio dos Deuses</vt:lpstr>
      <vt:lpstr>"A partida de Vasco da Gama para a Índia em 1497" - Alfredo Roque Gameiro</vt:lpstr>
      <vt:lpstr>Chegada a Melinde</vt:lpstr>
      <vt:lpstr>Com o Rei de Melinde</vt:lpstr>
      <vt:lpstr>Inez de Castro</vt:lpstr>
      <vt:lpstr>A morte de Inez de Castro</vt:lpstr>
      <vt:lpstr>Inez de Castro, a rainha morta</vt:lpstr>
      <vt:lpstr>O velho do Restelo</vt:lpstr>
      <vt:lpstr>O velho do Restelo</vt:lpstr>
      <vt:lpstr>O Gigante Adamastor</vt:lpstr>
      <vt:lpstr>O gigante Adamastor</vt:lpstr>
      <vt:lpstr>O gigante Adamastor</vt:lpstr>
      <vt:lpstr>O Gigante Adamastor</vt:lpstr>
      <vt:lpstr>Ilha dos Amores</vt:lpstr>
      <vt:lpstr>Ilha dos Amores</vt:lpstr>
      <vt:lpstr>A máquina do mundo</vt:lpstr>
      <vt:lpstr>Dica de leitura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Lusíadas</dc:title>
  <dc:creator>SILVIA CRISTINA LOOSE</dc:creator>
  <cp:lastModifiedBy>SILVIA CRISTINA LOOSE</cp:lastModifiedBy>
  <cp:revision>8</cp:revision>
  <dcterms:created xsi:type="dcterms:W3CDTF">2020-09-26T17:15:09Z</dcterms:created>
  <dcterms:modified xsi:type="dcterms:W3CDTF">2021-08-30T19:46:09Z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0x01010096C7E3B5AB00DC4E8327686023FEAB1F</vt:lpwstr>
  </property>
</Properties>
</file>